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Default Extension="svg" ContentType="image/sv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48" d="100"/>
          <a:sy n="48" d="100"/>
        </p:scale>
        <p:origin x="-108" y="-13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2.sv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9/3/2019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1B37297-5878-467F-BDA7-B2FF200ED1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Componentes de um computador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xmlns="" id="{8B99D90B-1293-4617-B298-3C669489064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Arquitetura e organização de computadores</a:t>
            </a:r>
          </a:p>
          <a:p>
            <a:r>
              <a:rPr lang="pt-BR" dirty="0"/>
              <a:t>Prof. Rodolfo Menardi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xmlns="" val="614560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 descr="Uma imagem contendo equipamentos eletrônicos, circuito&#10;&#10;Descrição gerada com alta confiança">
            <a:extLst>
              <a:ext uri="{FF2B5EF4-FFF2-40B4-BE49-F238E27FC236}">
                <a16:creationId xmlns:a16="http://schemas.microsoft.com/office/drawing/2014/main" xmlns="" id="{3861F29E-0104-4241-A421-84D9A74C25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1" r="26796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FA1AC41E-7507-4E10-A0F3-B3982596B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pt-BR"/>
              <a:t>Processador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A163AFCE-75B6-46D9-A3BF-151CAB5C6E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90000"/>
              </a:lnSpc>
              <a:buNone/>
            </a:pPr>
            <a:r>
              <a:rPr lang="pt-BR" sz="1700" dirty="0"/>
              <a:t>A CPU é responsável por fazer o processamento dos dados, ou seja, transformar dados de entrada em dados de saída.</a:t>
            </a:r>
          </a:p>
          <a:p>
            <a:pPr algn="just">
              <a:lnSpc>
                <a:spcPct val="90000"/>
              </a:lnSpc>
            </a:pPr>
            <a:r>
              <a:rPr lang="pt-BR" sz="1700" dirty="0"/>
              <a:t>Dispositivo com alto grau de integração de circuitos integrados (CHIPS).</a:t>
            </a:r>
          </a:p>
          <a:p>
            <a:pPr algn="just">
              <a:lnSpc>
                <a:spcPct val="90000"/>
              </a:lnSpc>
            </a:pPr>
            <a:r>
              <a:rPr lang="pt-BR" sz="1700" dirty="0"/>
              <a:t>Condensa em um único chip a maioria das funções associadas a uma CPU. </a:t>
            </a:r>
          </a:p>
          <a:p>
            <a:pPr algn="just">
              <a:lnSpc>
                <a:spcPct val="90000"/>
              </a:lnSpc>
            </a:pPr>
            <a:r>
              <a:rPr lang="pt-BR" sz="1700" dirty="0"/>
              <a:t>Interpreta as instruções de um programa.</a:t>
            </a:r>
          </a:p>
          <a:p>
            <a:pPr algn="just">
              <a:lnSpc>
                <a:spcPct val="90000"/>
              </a:lnSpc>
            </a:pPr>
            <a:r>
              <a:rPr lang="pt-BR" sz="1700" dirty="0"/>
              <a:t>Executa operações aritméticas ou lógicas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64FA5DFF-7FE6-4855-84E6-DFA78EE978B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2AFD8CBA-54A3-4363-991B-B9C631BBFA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23">
            <a:extLst>
              <a:ext uri="{FF2B5EF4-FFF2-40B4-BE49-F238E27FC236}">
                <a16:creationId xmlns:a16="http://schemas.microsoft.com/office/drawing/2014/main" xmlns="" id="{3F088236-D655-4F88-B238-E1676235802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25">
            <a:extLst>
              <a:ext uri="{FF2B5EF4-FFF2-40B4-BE49-F238E27FC236}">
                <a16:creationId xmlns:a16="http://schemas.microsoft.com/office/drawing/2014/main" xmlns="" id="{3DAC0C92-199E-475C-9390-119A9B0272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Isosceles Triangle 24">
            <a:extLst>
              <a:ext uri="{FF2B5EF4-FFF2-40B4-BE49-F238E27FC236}">
                <a16:creationId xmlns:a16="http://schemas.microsoft.com/office/drawing/2014/main" xmlns="" id="{C4CFB339-0ED8-4FE2-9EF1-6D1375B8499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7">
            <a:extLst>
              <a:ext uri="{FF2B5EF4-FFF2-40B4-BE49-F238E27FC236}">
                <a16:creationId xmlns:a16="http://schemas.microsoft.com/office/drawing/2014/main" xmlns="" id="{31896C80-2069-4431-9C19-83B91373449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8">
            <a:extLst>
              <a:ext uri="{FF2B5EF4-FFF2-40B4-BE49-F238E27FC236}">
                <a16:creationId xmlns:a16="http://schemas.microsoft.com/office/drawing/2014/main" xmlns="" id="{BF120A21-0841-4823-B0C4-28AEBCEF9B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9">
            <a:extLst>
              <a:ext uri="{FF2B5EF4-FFF2-40B4-BE49-F238E27FC236}">
                <a16:creationId xmlns:a16="http://schemas.microsoft.com/office/drawing/2014/main" xmlns="" id="{DBB05BAE-BBD3-4289-899F-A6851503C6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Isosceles Triangle 29">
            <a:extLst>
              <a:ext uri="{FF2B5EF4-FFF2-40B4-BE49-F238E27FC236}">
                <a16:creationId xmlns:a16="http://schemas.microsoft.com/office/drawing/2014/main" xmlns="" id="{9874D11C-36F5-4BBE-A490-019A54E953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xmlns="" val="1479032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B4DE830A-B531-4A3B-96F6-0ECE88B0855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2813DF2C-461A-4A8F-9679-A172790D1F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54CD3A85-C039-4249-86E4-1EB9318B549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xmlns="" id="{887EA6D2-2883-42C2-993D-094CA6D65DA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xmlns="" id="{3B895046-636F-4D1B-ACA4-29AA0CB332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xmlns="" id="{C6B0CDE3-E054-4EDD-A43B-F96843D8BF5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xmlns="" id="{3B66B1A2-F145-4C9B-85CC-4BF30D58CB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xmlns="" id="{5D4FC972-94B3-4035-8D31-E668C132B41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xmlns="" id="{374B9941-AFBE-4A77-A50E-B6EA04A746A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xmlns="" id="{27A982C5-2C38-4CE9-BC18-94697AD657F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0060D8D1-7BB1-498F-AFBB-ADAC130A9E9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87FF3938-2202-4DB6-8058-D991F809E8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5969" y="4553712"/>
            <a:ext cx="8288032" cy="10963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Processador</a:t>
            </a:r>
          </a:p>
        </p:txBody>
      </p:sp>
      <p:pic>
        <p:nvPicPr>
          <p:cNvPr id="4" name="Imagem 3" descr="Uma imagem contendo texto&#10;&#10;Descrição gerada com muito alta confiança">
            <a:extLst>
              <a:ext uri="{FF2B5EF4-FFF2-40B4-BE49-F238E27FC236}">
                <a16:creationId xmlns:a16="http://schemas.microsoft.com/office/drawing/2014/main" xmlns="" id="{FF5E40BE-D1CB-4284-83D7-91D7902CDA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8051" y="867740"/>
            <a:ext cx="5850749" cy="368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11669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609316A9-990D-4EC3-A671-70EE5C1493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9B0C6109-9159-49CA-AD7A-F9035539DB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686F14F5-308C-4EB6-87AB-05DE9501B1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xmlns="" id="{BA032363-A188-47C5-9D59-9B788809DC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xmlns="" id="{2C4077DF-6BB9-4069-AD28-6B1664EBB0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xmlns="" id="{1D2B8B50-3419-41ED-9A9F-3CF9EEBBD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xmlns="" id="{5C640498-2E73-4FA2-BEB6-C3596A458C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xmlns="" id="{3240EEFC-4112-4C39-A816-C815774F6D6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xmlns="" id="{ADF362B0-03EA-4800-9FAA-9F128587E4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xmlns="" id="{0BA84559-2F4C-4795-9246-4C563F942D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FA77A1AA-CA47-4A91-A0A1-0A8CE31A98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03E8462A-FEBA-4848-81CC-3F8DA3E477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2109F83F-40FE-4DB3-84CC-09FB3340D0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xmlns="" id="{1DE492D7-C3C3-48FF-80C8-37021EA026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xmlns="" id="{0B30FF97-2E9A-490A-AED2-90BA2E0EC1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B6D53C7D-A312-47B6-A66A-230A19CFAC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xmlns="" id="{9329D58C-0D2E-4A2B-AD6A-9CEE506784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9D446EDE-C690-4461-8BF2-7634808FC8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323F3D34-6531-4AD7-A8C6-195A090281A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B9B0AE3F-2350-435F-A9B0-C310BF8763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xmlns="" id="{4EFA655C-9E50-4C14-A89E-AD7B648E4E2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xmlns="" id="{3E843863-7D25-4C01-9A17-E817CB6D99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7941F9B1-B01B-4A84-89D9-B169AEB4E4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xmlns="" id="{B7106EF1-380A-4E05-B4AE-DA36CC0BCA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3195" y="1131994"/>
            <a:ext cx="7747487" cy="459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410054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B939204C-5B4D-4E29-8FFC-B7D94F6B7F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Memória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E9654B45-5BF4-4997-9E89-D862D0E4C3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Memória é a parte do computador onde programas e dados são armazenados.</a:t>
            </a:r>
          </a:p>
          <a:p>
            <a:pPr algn="just"/>
            <a:r>
              <a:rPr lang="pt-BR" dirty="0"/>
              <a:t>A memória é dividida em uma série de locações, cada qual com um endereço associado.</a:t>
            </a:r>
          </a:p>
          <a:p>
            <a:pPr algn="just"/>
            <a:r>
              <a:rPr lang="pt-BR" dirty="0"/>
              <a:t>O número de endereço da locação permanece o mesmo, mas o conteúdo (instruções e dados) pode mudar.</a:t>
            </a:r>
          </a:p>
        </p:txBody>
      </p:sp>
    </p:spTree>
    <p:extLst>
      <p:ext uri="{BB962C8B-B14F-4D97-AF65-F5344CB8AC3E}">
        <p14:creationId xmlns:p14="http://schemas.microsoft.com/office/powerpoint/2010/main" xmlns="" val="3919207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609316A9-990D-4EC3-A671-70EE5C1493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9B0C6109-9159-49CA-AD7A-F9035539DB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686F14F5-308C-4EB6-87AB-05DE9501B1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xmlns="" id="{BA032363-A188-47C5-9D59-9B788809DC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xmlns="" id="{2C4077DF-6BB9-4069-AD28-6B1664EBB0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xmlns="" id="{1D2B8B50-3419-41ED-9A9F-3CF9EEBBD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xmlns="" id="{5C640498-2E73-4FA2-BEB6-C3596A458C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xmlns="" id="{3240EEFC-4112-4C39-A816-C815774F6D6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xmlns="" id="{ADF362B0-03EA-4800-9FAA-9F128587E4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xmlns="" id="{0BA84559-2F4C-4795-9246-4C563F942D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FA77A1AA-CA47-4A91-A0A1-0A8CE31A98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03E8462A-FEBA-4848-81CC-3F8DA3E477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2109F83F-40FE-4DB3-84CC-09FB3340D0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xmlns="" id="{1DE492D7-C3C3-48FF-80C8-37021EA026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xmlns="" id="{0B30FF97-2E9A-490A-AED2-90BA2E0EC1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B6D53C7D-A312-47B6-A66A-230A19CFAC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xmlns="" id="{9329D58C-0D2E-4A2B-AD6A-9CEE506784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9D446EDE-C690-4461-8BF2-7634808FC8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323F3D34-6531-4AD7-A8C6-195A090281A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B9B0AE3F-2350-435F-A9B0-C310BF8763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xmlns="" id="{4EFA655C-9E50-4C14-A89E-AD7B648E4E2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xmlns="" id="{3E843863-7D25-4C01-9A17-E817CB6D99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7941F9B1-B01B-4A84-89D9-B169AEB4E4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ço Reservado para Conteúdo 5" descr="Uma imagem contendo equipamentos eletrônicos&#10;&#10;Descrição gerada com alta confiança">
            <a:extLst>
              <a:ext uri="{FF2B5EF4-FFF2-40B4-BE49-F238E27FC236}">
                <a16:creationId xmlns:a16="http://schemas.microsoft.com/office/drawing/2014/main" xmlns="" id="{201337D7-06F5-4D47-9AF0-FE763130D4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19433" y="1131994"/>
            <a:ext cx="7555010" cy="459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0899127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roup 8">
            <a:extLst>
              <a:ext uri="{FF2B5EF4-FFF2-40B4-BE49-F238E27FC236}">
                <a16:creationId xmlns:a16="http://schemas.microsoft.com/office/drawing/2014/main" xmlns="" id="{5F054EF5-EFE6-45A2-834C-0F0931F39F1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CFE3C88A-FEDB-4B9C-94EE-5026B326B3E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B5D51D9B-0E7C-44D3-9215-81F9915232E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xmlns="" id="{16EFB339-1D4E-4824-A20B-AF30D07CF73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xmlns="" id="{00030831-8136-4C61-8F00-6F190C5AEB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xmlns="" id="{9B14B360-4798-467E-ADE9-756959EC521D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xmlns="" id="{9433F2F7-DA21-430A-A31C-D529D9C6A18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xmlns="" id="{0B24FFF9-F75D-4A88-90F8-D2D7BBB8E89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xmlns="" id="{A0A2A2C4-404D-431C-8F9A-227932A42E4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xmlns="" id="{4661DBE2-1BC5-463F-BBB8-199B890D1C4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710A6E70-F0B9-4E3D-9A78-2D2FEE5DF3C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5" name="Rectangle 20">
            <a:extLst>
              <a:ext uri="{FF2B5EF4-FFF2-40B4-BE49-F238E27FC236}">
                <a16:creationId xmlns:a16="http://schemas.microsoft.com/office/drawing/2014/main" xmlns="" id="{03E8462A-FEBA-4848-81CC-3F8DA3E477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22">
            <a:extLst>
              <a:ext uri="{FF2B5EF4-FFF2-40B4-BE49-F238E27FC236}">
                <a16:creationId xmlns:a16="http://schemas.microsoft.com/office/drawing/2014/main" xmlns="" id="{2109F83F-40FE-4DB3-84CC-09FB3340D0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xmlns="" id="{1DE492D7-C3C3-48FF-80C8-37021EA026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xmlns="" id="{0B30FF97-2E9A-490A-AED2-90BA2E0EC1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B6D53C7D-A312-47B6-A66A-230A19CFAC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xmlns="" id="{9329D58C-0D2E-4A2B-AD6A-9CEE506784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9D446EDE-C690-4461-8BF2-7634808FC8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323F3D34-6531-4AD7-A8C6-195A090281A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B9B0AE3F-2350-435F-A9B0-C310BF8763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xmlns="" id="{4EFA655C-9E50-4C14-A89E-AD7B648E4E2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xmlns="" id="{3E843863-7D25-4C01-9A17-E817CB6D99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57" name="Rectangle 33">
            <a:extLst>
              <a:ext uri="{FF2B5EF4-FFF2-40B4-BE49-F238E27FC236}">
                <a16:creationId xmlns:a16="http://schemas.microsoft.com/office/drawing/2014/main" xmlns="" id="{7941F9B1-B01B-4A84-89D9-B169AEB4E4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Uma imagem contendo texto&#10;&#10;Descrição gerada com muito alta confiança">
            <a:extLst>
              <a:ext uri="{FF2B5EF4-FFF2-40B4-BE49-F238E27FC236}">
                <a16:creationId xmlns:a16="http://schemas.microsoft.com/office/drawing/2014/main" xmlns="" id="{034F0B3C-BDBE-4D5E-A1F9-3AF3DE0D9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195" y="655974"/>
            <a:ext cx="8716796" cy="572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759916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83F5E98-57C2-4EEC-94CB-B100F54A6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Hierarquia de memória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41A8AD38-739F-4C1D-B213-BE4957E1FB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Conforme sobe a pirâmide:</a:t>
            </a:r>
          </a:p>
          <a:p>
            <a:r>
              <a:rPr lang="pt-BR" dirty="0"/>
              <a:t>Aumenta o custo por bit;</a:t>
            </a:r>
          </a:p>
          <a:p>
            <a:r>
              <a:rPr lang="pt-BR" dirty="0"/>
              <a:t>Diminui a capacidade;</a:t>
            </a:r>
          </a:p>
          <a:p>
            <a:r>
              <a:rPr lang="pt-BR" dirty="0"/>
              <a:t>Diminui o tempo de acesso;</a:t>
            </a:r>
          </a:p>
          <a:p>
            <a:r>
              <a:rPr lang="pt-BR" dirty="0"/>
              <a:t>Aumenta a frequência de acesso da memória pelo processador;</a:t>
            </a:r>
          </a:p>
        </p:txBody>
      </p:sp>
    </p:spTree>
    <p:extLst>
      <p:ext uri="{BB962C8B-B14F-4D97-AF65-F5344CB8AC3E}">
        <p14:creationId xmlns:p14="http://schemas.microsoft.com/office/powerpoint/2010/main" xmlns="" val="1644665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A9341FD0-2B82-4461-B57B-A5DCD9048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Hierarquia de memória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6434830B-849D-4873-A201-69A3233906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Conforme desce a pirâmide:</a:t>
            </a:r>
          </a:p>
          <a:p>
            <a:r>
              <a:rPr lang="pt-BR" dirty="0"/>
              <a:t>Diminui o custo por bit;</a:t>
            </a:r>
          </a:p>
          <a:p>
            <a:r>
              <a:rPr lang="pt-BR" dirty="0"/>
              <a:t>Aumenta a capacidade;</a:t>
            </a:r>
          </a:p>
          <a:p>
            <a:r>
              <a:rPr lang="pt-BR" dirty="0"/>
              <a:t>Aumenta o tempo de acesso;</a:t>
            </a:r>
          </a:p>
          <a:p>
            <a:r>
              <a:rPr lang="pt-BR" dirty="0"/>
              <a:t>Diminui a frequência de acesso da memória pelo processador;</a:t>
            </a:r>
          </a:p>
        </p:txBody>
      </p:sp>
    </p:spTree>
    <p:extLst>
      <p:ext uri="{BB962C8B-B14F-4D97-AF65-F5344CB8AC3E}">
        <p14:creationId xmlns:p14="http://schemas.microsoft.com/office/powerpoint/2010/main" xmlns="" val="26691154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609316A9-990D-4EC3-A671-70EE5C1493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9B0C6109-9159-49CA-AD7A-F9035539DB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686F14F5-308C-4EB6-87AB-05DE9501B1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xmlns="" id="{BA032363-A188-47C5-9D59-9B788809DC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xmlns="" id="{2C4077DF-6BB9-4069-AD28-6B1664EBB0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xmlns="" id="{1D2B8B50-3419-41ED-9A9F-3CF9EEBBD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xmlns="" id="{5C640498-2E73-4FA2-BEB6-C3596A458C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xmlns="" id="{3240EEFC-4112-4C39-A816-C815774F6D6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xmlns="" id="{ADF362B0-03EA-4800-9FAA-9F128587E4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xmlns="" id="{0BA84559-2F4C-4795-9246-4C563F942D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FA77A1AA-CA47-4A91-A0A1-0A8CE31A98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03E8462A-FEBA-4848-81CC-3F8DA3E477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2109F83F-40FE-4DB3-84CC-09FB3340D0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xmlns="" id="{1DE492D7-C3C3-48FF-80C8-37021EA026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Rectangle 23">
              <a:extLst>
                <a:ext uri="{FF2B5EF4-FFF2-40B4-BE49-F238E27FC236}">
                  <a16:creationId xmlns:a16="http://schemas.microsoft.com/office/drawing/2014/main" xmlns="" id="{0B30FF97-2E9A-490A-AED2-90BA2E0EC1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B6D53C7D-A312-47B6-A66A-230A19CFAC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>
              <a:extLst>
                <a:ext uri="{FF2B5EF4-FFF2-40B4-BE49-F238E27FC236}">
                  <a16:creationId xmlns:a16="http://schemas.microsoft.com/office/drawing/2014/main" xmlns="" id="{9329D58C-0D2E-4A2B-AD6A-9CEE506784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9D446EDE-C690-4461-8BF2-7634808FC8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323F3D34-6531-4AD7-A8C6-195A090281A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B9B0AE3F-2350-435F-A9B0-C310BF8763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xmlns="" id="{4EFA655C-9E50-4C14-A89E-AD7B648E4E2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xmlns="" id="{3E843863-7D25-4C01-9A17-E817CB6D99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xmlns="" id="{7941F9B1-B01B-4A84-89D9-B169AEB4E4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Espaço Reservado para Conteúdo 3">
            <a:extLst>
              <a:ext uri="{FF2B5EF4-FFF2-40B4-BE49-F238E27FC236}">
                <a16:creationId xmlns:a16="http://schemas.microsoft.com/office/drawing/2014/main" xmlns="" id="{2AB27AFD-213D-44C5-A864-9C41B6B1F7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8174" y="1131994"/>
            <a:ext cx="7257528" cy="459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699891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AC405730-7A25-4D69-B3BF-9968304042E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7" r="14275" b="-1"/>
          <a:stretch/>
        </p:blipFill>
        <p:spPr>
          <a:xfrm>
            <a:off x="4269854" y="-1"/>
            <a:ext cx="7922146" cy="6858001"/>
          </a:xfrm>
          <a:custGeom>
            <a:avLst/>
            <a:gdLst>
              <a:gd name="connsiteX0" fmla="*/ 379987 w 7922146"/>
              <a:gd name="connsiteY0" fmla="*/ 0 h 6858001"/>
              <a:gd name="connsiteX1" fmla="*/ 5304971 w 7922146"/>
              <a:gd name="connsiteY1" fmla="*/ 0 h 6858001"/>
              <a:gd name="connsiteX2" fmla="*/ 7065281 w 7922146"/>
              <a:gd name="connsiteY2" fmla="*/ 0 h 6858001"/>
              <a:gd name="connsiteX3" fmla="*/ 7397540 w 7922146"/>
              <a:gd name="connsiteY3" fmla="*/ 0 h 6858001"/>
              <a:gd name="connsiteX4" fmla="*/ 7397540 w 7922146"/>
              <a:gd name="connsiteY4" fmla="*/ 1 h 6858001"/>
              <a:gd name="connsiteX5" fmla="*/ 7922146 w 7922146"/>
              <a:gd name="connsiteY5" fmla="*/ 1 h 6858001"/>
              <a:gd name="connsiteX6" fmla="*/ 7922146 w 7922146"/>
              <a:gd name="connsiteY6" fmla="*/ 6858001 h 6858001"/>
              <a:gd name="connsiteX7" fmla="*/ 7065281 w 7922146"/>
              <a:gd name="connsiteY7" fmla="*/ 6858001 h 6858001"/>
              <a:gd name="connsiteX8" fmla="*/ 7065281 w 7922146"/>
              <a:gd name="connsiteY8" fmla="*/ 6858000 h 6858001"/>
              <a:gd name="connsiteX9" fmla="*/ 5932989 w 7922146"/>
              <a:gd name="connsiteY9" fmla="*/ 6858000 h 6858001"/>
              <a:gd name="connsiteX10" fmla="*/ 5932989 w 7922146"/>
              <a:gd name="connsiteY10" fmla="*/ 6858001 h 6858001"/>
              <a:gd name="connsiteX11" fmla="*/ 27809 w 7922146"/>
              <a:gd name="connsiteY11" fmla="*/ 6858001 h 6858001"/>
              <a:gd name="connsiteX12" fmla="*/ 1803228 w 7922146"/>
              <a:gd name="connsiteY12" fmla="*/ 4521201 h 6858001"/>
              <a:gd name="connsiteX13" fmla="*/ 0 w 7922146"/>
              <a:gd name="connsiteY13" fmla="*/ 0 h 6858001"/>
              <a:gd name="connsiteX14" fmla="*/ 379987 w 7922146"/>
              <a:gd name="connsiteY14" fmla="*/ 0 h 6858001"/>
              <a:gd name="connsiteX15" fmla="*/ 0 w 7922146"/>
              <a:gd name="connsiteY15" fmla="*/ 407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922146" h="6858001">
                <a:moveTo>
                  <a:pt x="379987" y="0"/>
                </a:moveTo>
                <a:lnTo>
                  <a:pt x="5304971" y="0"/>
                </a:lnTo>
                <a:lnTo>
                  <a:pt x="7065281" y="0"/>
                </a:lnTo>
                <a:lnTo>
                  <a:pt x="7397540" y="0"/>
                </a:lnTo>
                <a:lnTo>
                  <a:pt x="7397540" y="1"/>
                </a:lnTo>
                <a:lnTo>
                  <a:pt x="7922146" y="1"/>
                </a:lnTo>
                <a:lnTo>
                  <a:pt x="7922146" y="6858001"/>
                </a:lnTo>
                <a:lnTo>
                  <a:pt x="7065281" y="6858001"/>
                </a:lnTo>
                <a:lnTo>
                  <a:pt x="7065281" y="6858000"/>
                </a:lnTo>
                <a:lnTo>
                  <a:pt x="5932989" y="6858000"/>
                </a:lnTo>
                <a:lnTo>
                  <a:pt x="5932989" y="6858001"/>
                </a:lnTo>
                <a:lnTo>
                  <a:pt x="27809" y="6858001"/>
                </a:lnTo>
                <a:lnTo>
                  <a:pt x="1803228" y="4521201"/>
                </a:lnTo>
                <a:close/>
                <a:moveTo>
                  <a:pt x="0" y="0"/>
                </a:moveTo>
                <a:lnTo>
                  <a:pt x="379987" y="0"/>
                </a:lnTo>
                <a:lnTo>
                  <a:pt x="0" y="407"/>
                </a:lnTo>
                <a:close/>
              </a:path>
            </a:pathLst>
          </a:cu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51B8C1A-2765-4060-86DD-727C78BE80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3" y="609600"/>
            <a:ext cx="3851123" cy="1320800"/>
          </a:xfrm>
        </p:spPr>
        <p:txBody>
          <a:bodyPr>
            <a:normAutofit/>
          </a:bodyPr>
          <a:lstStyle/>
          <a:p>
            <a:r>
              <a:rPr lang="pt-BR" dirty="0"/>
              <a:t>Barramento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221E00A3-35F8-4DA8-82EE-5CF01C49DE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851122" cy="3880773"/>
          </a:xfrm>
        </p:spPr>
        <p:txBody>
          <a:bodyPr>
            <a:normAutofit/>
          </a:bodyPr>
          <a:lstStyle/>
          <a:p>
            <a:pPr algn="just"/>
            <a:r>
              <a:rPr lang="pt-BR" dirty="0"/>
              <a:t>Via de comunicação do processador com o seu exterior: memória, chips da </a:t>
            </a:r>
            <a:r>
              <a:rPr lang="pt-BR" dirty="0" err="1"/>
              <a:t>placa-mãe</a:t>
            </a:r>
            <a:r>
              <a:rPr lang="pt-BR" dirty="0"/>
              <a:t>, periféricos, etc. </a:t>
            </a:r>
          </a:p>
          <a:p>
            <a:pPr algn="just"/>
            <a:r>
              <a:rPr lang="pt-BR" dirty="0"/>
              <a:t>Conjunto de linhas de comunicação por onde trafegam sinais digitais representados por dígitos binários (0 ou 1).</a:t>
            </a:r>
          </a:p>
          <a:p>
            <a:pPr algn="just"/>
            <a:r>
              <a:rPr lang="pt-BR" dirty="0"/>
              <a:t>Largura (bits) x Velocidade (Hz): quanto mais largo o barramento, mais rápido será o fluxo de dados.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64FA5DFF-7FE6-4855-84E6-DFA78EE978B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xmlns="" id="{2AFD8CBA-54A3-4363-991B-B9C631BBFA7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23">
            <a:extLst>
              <a:ext uri="{FF2B5EF4-FFF2-40B4-BE49-F238E27FC236}">
                <a16:creationId xmlns:a16="http://schemas.microsoft.com/office/drawing/2014/main" xmlns="" id="{3F088236-D655-4F88-B238-E1676235802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25">
            <a:extLst>
              <a:ext uri="{FF2B5EF4-FFF2-40B4-BE49-F238E27FC236}">
                <a16:creationId xmlns:a16="http://schemas.microsoft.com/office/drawing/2014/main" xmlns="" id="{3DAC0C92-199E-475C-9390-119A9B02727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Isosceles Triangle 24">
            <a:extLst>
              <a:ext uri="{FF2B5EF4-FFF2-40B4-BE49-F238E27FC236}">
                <a16:creationId xmlns:a16="http://schemas.microsoft.com/office/drawing/2014/main" xmlns="" id="{C4CFB339-0ED8-4FE2-9EF1-6D1375B8499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7">
            <a:extLst>
              <a:ext uri="{FF2B5EF4-FFF2-40B4-BE49-F238E27FC236}">
                <a16:creationId xmlns:a16="http://schemas.microsoft.com/office/drawing/2014/main" xmlns="" id="{31896C80-2069-4431-9C19-83B91373449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8">
            <a:extLst>
              <a:ext uri="{FF2B5EF4-FFF2-40B4-BE49-F238E27FC236}">
                <a16:creationId xmlns:a16="http://schemas.microsoft.com/office/drawing/2014/main" xmlns="" id="{BF120A21-0841-4823-B0C4-28AEBCEF9B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9">
            <a:extLst>
              <a:ext uri="{FF2B5EF4-FFF2-40B4-BE49-F238E27FC236}">
                <a16:creationId xmlns:a16="http://schemas.microsoft.com/office/drawing/2014/main" xmlns="" id="{DBB05BAE-BBD3-4289-899F-A6851503C6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Isosceles Triangle 29">
            <a:extLst>
              <a:ext uri="{FF2B5EF4-FFF2-40B4-BE49-F238E27FC236}">
                <a16:creationId xmlns:a16="http://schemas.microsoft.com/office/drawing/2014/main" xmlns="" id="{9874D11C-36F5-4BBE-A490-019A54E953B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xmlns="" val="2870798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9C4D684-EB70-44A6-AD97-2BAAC7A78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Objetivo da aula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6199ED90-55E4-4472-8F13-FED464665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Descrever a arquitetura geral de um computador</a:t>
            </a:r>
          </a:p>
          <a:p>
            <a:pPr algn="just"/>
            <a:r>
              <a:rPr lang="pt-BR" dirty="0"/>
              <a:t>Descrever seus componentes básicos e suas funções, como por exemplo a UCP, a memória principal, e os dispositivos de E/S</a:t>
            </a:r>
          </a:p>
        </p:txBody>
      </p:sp>
    </p:spTree>
    <p:extLst>
      <p:ext uri="{BB962C8B-B14F-4D97-AF65-F5344CB8AC3E}">
        <p14:creationId xmlns:p14="http://schemas.microsoft.com/office/powerpoint/2010/main" xmlns="" val="1887718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5F014A0B-EBE8-4111-8A59-F22158A78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pt-BR" dirty="0"/>
              <a:t>Dispositivos de entrada e saída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0E86278D-A00C-482D-8229-7F6981E09E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749323"/>
          </a:xfrm>
        </p:spPr>
        <p:txBody>
          <a:bodyPr>
            <a:normAutofit/>
          </a:bodyPr>
          <a:lstStyle/>
          <a:p>
            <a:pPr marL="0" indent="0" algn="just">
              <a:lnSpc>
                <a:spcPct val="90000"/>
              </a:lnSpc>
              <a:buNone/>
            </a:pPr>
            <a:r>
              <a:rPr lang="pt-BR" sz="1500" dirty="0"/>
              <a:t>Portas de E/S:</a:t>
            </a:r>
          </a:p>
          <a:p>
            <a:pPr algn="just">
              <a:lnSpc>
                <a:spcPct val="90000"/>
              </a:lnSpc>
            </a:pPr>
            <a:r>
              <a:rPr lang="pt-BR" sz="1500" dirty="0"/>
              <a:t>Serial: até 0,014 MB/s Transmite dados de um bit a cada vez Usada para dispositivos lentos, como o mouse e o teclado.</a:t>
            </a:r>
          </a:p>
          <a:p>
            <a:pPr algn="just">
              <a:lnSpc>
                <a:spcPct val="90000"/>
              </a:lnSpc>
            </a:pPr>
            <a:r>
              <a:rPr lang="pt-BR" sz="1500" dirty="0"/>
              <a:t>Paralela: 0,15 MB/s a 3 MB/s Transmite grupos de bits em conjunto Usada para dispositivos mais rápidos, como impressoras e scanners.</a:t>
            </a:r>
          </a:p>
          <a:p>
            <a:pPr algn="just">
              <a:lnSpc>
                <a:spcPct val="90000"/>
              </a:lnSpc>
            </a:pPr>
            <a:r>
              <a:rPr lang="pt-BR" sz="1500" dirty="0"/>
              <a:t>USB (Universal Serial Bus): 1,5 MB/s a 10 GB/s Elimina o uso de um conector específico para cada dispositivo e a necessidade de placas de expansão.</a:t>
            </a:r>
          </a:p>
          <a:p>
            <a:pPr algn="just">
              <a:lnSpc>
                <a:spcPct val="90000"/>
              </a:lnSpc>
            </a:pPr>
            <a:r>
              <a:rPr lang="pt-BR" sz="1500" dirty="0"/>
              <a:t>Outras portas: Vídeo, Rede, Multimídia.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45B171D7-BA0D-4E8A-B0DF-6BBC6C79A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9231" y="1930400"/>
            <a:ext cx="5091117" cy="3449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57237391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57C2B55-0CB0-4E0E-9190-3E1A9B33D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Dispositivos de entrada e saída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B7EA7E36-F2C0-4B8B-90D5-8E2986708C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Placas de expansão podem ser utilizadas para ampliar a quantidade de periféricos conectados ao computador.</a:t>
            </a:r>
          </a:p>
          <a:p>
            <a:r>
              <a:rPr lang="pt-BR" dirty="0"/>
              <a:t>As placas de expansão são encaixadas em slots na placa mãe do computador.</a:t>
            </a:r>
          </a:p>
          <a:p>
            <a:r>
              <a:rPr lang="pt-BR" dirty="0"/>
              <a:t>Exemplo de aplicação: para obter mais portas USB, mais portas seriais, vídeo de melhor qualidade, etc.</a:t>
            </a:r>
          </a:p>
        </p:txBody>
      </p:sp>
    </p:spTree>
    <p:extLst>
      <p:ext uri="{BB962C8B-B14F-4D97-AF65-F5344CB8AC3E}">
        <p14:creationId xmlns:p14="http://schemas.microsoft.com/office/powerpoint/2010/main" xmlns="" val="932380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722423E-40D2-412D-B331-1C340F8F9C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Dispositivos de entrada e saída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AFA9F815-CD1F-4585-9E4E-5DC56E9C6B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b="1" dirty="0"/>
              <a:t>ISA</a:t>
            </a:r>
            <a:r>
              <a:rPr lang="pt-BR" dirty="0"/>
              <a:t> (</a:t>
            </a:r>
            <a:r>
              <a:rPr lang="pt-BR" dirty="0" err="1"/>
              <a:t>Industry</a:t>
            </a:r>
            <a:r>
              <a:rPr lang="pt-BR" dirty="0"/>
              <a:t> Standard </a:t>
            </a:r>
            <a:r>
              <a:rPr lang="pt-BR" dirty="0" err="1"/>
              <a:t>Architecture</a:t>
            </a:r>
            <a:r>
              <a:rPr lang="pt-BR" dirty="0"/>
              <a:t>): 8/16 bits Utilizado para dispositivos lentos, como mouse e modem.</a:t>
            </a:r>
          </a:p>
          <a:p>
            <a:pPr algn="just"/>
            <a:r>
              <a:rPr lang="pt-BR" b="1" dirty="0"/>
              <a:t>PCI</a:t>
            </a:r>
            <a:r>
              <a:rPr lang="pt-BR" dirty="0"/>
              <a:t> (</a:t>
            </a:r>
            <a:r>
              <a:rPr lang="pt-BR" dirty="0" err="1"/>
              <a:t>Peripheral</a:t>
            </a:r>
            <a:r>
              <a:rPr lang="pt-BR" dirty="0"/>
              <a:t> Componente </a:t>
            </a:r>
            <a:r>
              <a:rPr lang="pt-BR" dirty="0" err="1"/>
              <a:t>Interconnect</a:t>
            </a:r>
            <a:r>
              <a:rPr lang="pt-BR" dirty="0"/>
              <a:t>):16/32 bits Usado para conectar dispositivos mais rápidos, como discos rígidos e placas de rede.</a:t>
            </a:r>
          </a:p>
          <a:p>
            <a:pPr algn="just"/>
            <a:r>
              <a:rPr lang="pt-BR" b="1" dirty="0"/>
              <a:t>AGP</a:t>
            </a:r>
            <a:r>
              <a:rPr lang="pt-BR" dirty="0"/>
              <a:t> (</a:t>
            </a:r>
            <a:r>
              <a:rPr lang="pt-BR" dirty="0" err="1"/>
              <a:t>Accelerated</a:t>
            </a:r>
            <a:r>
              <a:rPr lang="pt-BR" dirty="0"/>
              <a:t> </a:t>
            </a:r>
            <a:r>
              <a:rPr lang="pt-BR" dirty="0" err="1"/>
              <a:t>Graphics</a:t>
            </a:r>
            <a:r>
              <a:rPr lang="pt-BR" dirty="0"/>
              <a:t> </a:t>
            </a:r>
            <a:r>
              <a:rPr lang="pt-BR" dirty="0" err="1"/>
              <a:t>Port</a:t>
            </a:r>
            <a:r>
              <a:rPr lang="pt-BR" dirty="0"/>
              <a:t>): 64 bits Conexão autônoma entre a memória e a placa gráfica (vídeo).</a:t>
            </a:r>
          </a:p>
          <a:p>
            <a:pPr algn="just"/>
            <a:r>
              <a:rPr lang="pt-BR" b="1" dirty="0"/>
              <a:t>PCI-Express</a:t>
            </a:r>
            <a:r>
              <a:rPr lang="pt-BR" dirty="0"/>
              <a:t> (também conhecido como </a:t>
            </a:r>
            <a:r>
              <a:rPr lang="pt-BR" dirty="0" err="1"/>
              <a:t>PCIe</a:t>
            </a:r>
            <a:r>
              <a:rPr lang="pt-BR" dirty="0"/>
              <a:t>, PCI-E ou PQC) é o padrão comunicação criado em 2004 pelo grupo Intel, Dell, HP e IBM para substituir os padrões PCI, PCI-X e AGP que fazem a comunicação entre placas de expansão e a placa mãe, utilizadas em computadores pessoais para transmissão de dados.</a:t>
            </a:r>
          </a:p>
        </p:txBody>
      </p:sp>
    </p:spTree>
    <p:extLst>
      <p:ext uri="{BB962C8B-B14F-4D97-AF65-F5344CB8AC3E}">
        <p14:creationId xmlns:p14="http://schemas.microsoft.com/office/powerpoint/2010/main" xmlns="" val="16603096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7664F850-BA8B-47AE-B11A-225CAB8969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634FC909-7343-4DEC-920F-098F56B476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xmlns="" id="{24F22DB2-7E27-4CF7-8B17-254ECB9AE77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Rectangle 23">
              <a:extLst>
                <a:ext uri="{FF2B5EF4-FFF2-40B4-BE49-F238E27FC236}">
                  <a16:creationId xmlns:a16="http://schemas.microsoft.com/office/drawing/2014/main" xmlns="" id="{C6E593B3-91A3-4687-8B8D-FE37A3714F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Rectangle 25">
              <a:extLst>
                <a:ext uri="{FF2B5EF4-FFF2-40B4-BE49-F238E27FC236}">
                  <a16:creationId xmlns:a16="http://schemas.microsoft.com/office/drawing/2014/main" xmlns="" id="{0C25B431-5C97-4B8D-B0A3-BFB8133C71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xmlns="" id="{CA37B366-497E-4CB8-A678-A770CE2BD87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7">
              <a:extLst>
                <a:ext uri="{FF2B5EF4-FFF2-40B4-BE49-F238E27FC236}">
                  <a16:creationId xmlns:a16="http://schemas.microsoft.com/office/drawing/2014/main" xmlns="" id="{CF707EDC-52B2-4D5C-8EC3-71C66EE8B3F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8">
              <a:extLst>
                <a:ext uri="{FF2B5EF4-FFF2-40B4-BE49-F238E27FC236}">
                  <a16:creationId xmlns:a16="http://schemas.microsoft.com/office/drawing/2014/main" xmlns="" id="{BF8E2DE7-7466-4EDF-8D69-BCA91A88D36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29">
              <a:extLst>
                <a:ext uri="{FF2B5EF4-FFF2-40B4-BE49-F238E27FC236}">
                  <a16:creationId xmlns:a16="http://schemas.microsoft.com/office/drawing/2014/main" xmlns="" id="{229C2E15-76CD-409E-9D6B-10DAD8881EA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89A24369-AC96-4A98-AD98-47A7217ECC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xmlns="" id="{7D0DF9A3-4628-42F6-B0A4-44D97617E0E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xmlns="" id="{7459C506-5F4B-4B75-9218-C7C3F87FA8D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BC659EEB-C3AE-4544-8263-417009DCDF4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xmlns="" id="{D99DB6C6-36F9-4576-A558-95153EADBE4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Rectangle 23">
              <a:extLst>
                <a:ext uri="{FF2B5EF4-FFF2-40B4-BE49-F238E27FC236}">
                  <a16:creationId xmlns:a16="http://schemas.microsoft.com/office/drawing/2014/main" xmlns="" id="{694E7916-EDE4-4B50-A4A1-6B28FDD4D9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5">
              <a:extLst>
                <a:ext uri="{FF2B5EF4-FFF2-40B4-BE49-F238E27FC236}">
                  <a16:creationId xmlns:a16="http://schemas.microsoft.com/office/drawing/2014/main" xmlns="" id="{6F6CB7BB-4370-4173-97F8-F636C0F149F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>
              <a:extLst>
                <a:ext uri="{FF2B5EF4-FFF2-40B4-BE49-F238E27FC236}">
                  <a16:creationId xmlns:a16="http://schemas.microsoft.com/office/drawing/2014/main" xmlns="" id="{B0F590BB-1F51-4138-A2D4-2E483C84FB0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7">
              <a:extLst>
                <a:ext uri="{FF2B5EF4-FFF2-40B4-BE49-F238E27FC236}">
                  <a16:creationId xmlns:a16="http://schemas.microsoft.com/office/drawing/2014/main" xmlns="" id="{4A492863-9797-45A2-BAB3-514F10C5F25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8">
              <a:extLst>
                <a:ext uri="{FF2B5EF4-FFF2-40B4-BE49-F238E27FC236}">
                  <a16:creationId xmlns:a16="http://schemas.microsoft.com/office/drawing/2014/main" xmlns="" id="{7C1E33F6-6D0F-4ECF-92F4-6F71D8BAF3D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Rectangle 29">
              <a:extLst>
                <a:ext uri="{FF2B5EF4-FFF2-40B4-BE49-F238E27FC236}">
                  <a16:creationId xmlns:a16="http://schemas.microsoft.com/office/drawing/2014/main" xmlns="" id="{73EEEA64-7411-474B-BD0E-60C24B3F4E5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xmlns="" id="{4F82A6DD-92BB-4443-B5A5-05240DD558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Isosceles Triangle 32">
              <a:extLst>
                <a:ext uri="{FF2B5EF4-FFF2-40B4-BE49-F238E27FC236}">
                  <a16:creationId xmlns:a16="http://schemas.microsoft.com/office/drawing/2014/main" xmlns="" id="{79832BCB-1DCF-46AC-9FFA-170791668D8C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xmlns="" id="{4E74DA95-CD7A-4D5E-9D27-67A759CE708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ln w="2222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Uma imagem contendo equipamentos eletrônicos, circuito&#10;&#10;Descrição gerada com muito alta confiança">
            <a:extLst>
              <a:ext uri="{FF2B5EF4-FFF2-40B4-BE49-F238E27FC236}">
                <a16:creationId xmlns:a16="http://schemas.microsoft.com/office/drawing/2014/main" xmlns="" id="{0FB9FCB9-4298-47AD-B005-E1DE52B0B5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4262" y="1369794"/>
            <a:ext cx="4650004" cy="4126878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xmlns="" id="{14AA3B5C-0C55-4FFF-9C45-8F9F7C074A4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CxnSpPr>
        <p:spPr>
          <a:xfrm>
            <a:off x="6081305" y="1650669"/>
            <a:ext cx="0" cy="34319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m 4" descr="Uma imagem contendo equipamentos eletrônicos, circuito&#10;&#10;Descrição gerada com muito alta confiança">
            <a:extLst>
              <a:ext uri="{FF2B5EF4-FFF2-40B4-BE49-F238E27FC236}">
                <a16:creationId xmlns:a16="http://schemas.microsoft.com/office/drawing/2014/main" xmlns="" id="{1E1E3642-70CF-4950-995E-40BC5771F1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367" y="1724356"/>
            <a:ext cx="4650004" cy="34177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01369305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24F73C7E-4FBA-45AE-ABE4-18E7FF2720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pt-BR" dirty="0"/>
              <a:t>Dispositivos de entrada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B45A5FE2-3A7F-4B56-BC1E-9693954999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749323"/>
          </a:xfrm>
        </p:spPr>
        <p:txBody>
          <a:bodyPr>
            <a:normAutofit/>
          </a:bodyPr>
          <a:lstStyle/>
          <a:p>
            <a:pPr algn="just"/>
            <a:r>
              <a:rPr lang="pt-BR" dirty="0"/>
              <a:t>São todos os periféricos que fazem parte do sistema e tem por finalidade efetuar a entrada de dados no computador.</a:t>
            </a:r>
          </a:p>
          <a:p>
            <a:pPr algn="just"/>
            <a:r>
              <a:rPr lang="pt-BR" dirty="0"/>
              <a:t>Exemplos: teclado, mouse, leitor de código de barras, mesa digitalizadora, scanner, etc.</a:t>
            </a:r>
          </a:p>
        </p:txBody>
      </p:sp>
      <p:pic>
        <p:nvPicPr>
          <p:cNvPr id="4" name="Imagem 3" descr="Uma imagem contendo interior, mesa, carteira, céu&#10;&#10;Descrição gerada automaticamente">
            <a:extLst>
              <a:ext uri="{FF2B5EF4-FFF2-40B4-BE49-F238E27FC236}">
                <a16:creationId xmlns:a16="http://schemas.microsoft.com/office/drawing/2014/main" xmlns="" id="{232D1AA5-231E-481F-8785-B3E74114F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137" y="2159331"/>
            <a:ext cx="4204989" cy="181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6623446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B4C355D-6A70-48C3-B43F-9FB7558222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pt-BR"/>
              <a:t>Dispositivos de saída</a:t>
            </a:r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65E757BB-36C5-4F3B-A746-80858E2659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749323"/>
          </a:xfrm>
        </p:spPr>
        <p:txBody>
          <a:bodyPr>
            <a:normAutofit/>
          </a:bodyPr>
          <a:lstStyle/>
          <a:p>
            <a:pPr algn="just"/>
            <a:r>
              <a:rPr lang="pt-BR" dirty="0"/>
              <a:t>Todos periféricos que fazem parte do sistema e tem por finalidade efetuar a saída de dados do computador.</a:t>
            </a:r>
          </a:p>
          <a:p>
            <a:pPr algn="just"/>
            <a:r>
              <a:rPr lang="pt-BR" dirty="0"/>
              <a:t>Formas comuns de saída: texto, números, gráficos e sons.</a:t>
            </a:r>
          </a:p>
          <a:p>
            <a:pPr algn="just"/>
            <a:r>
              <a:rPr lang="pt-BR" dirty="0"/>
              <a:t>Exemplos: monitor, caixas de som, impressora, plotter, projetor de vídeo, etc.</a:t>
            </a:r>
          </a:p>
        </p:txBody>
      </p:sp>
      <p:pic>
        <p:nvPicPr>
          <p:cNvPr id="4" name="Imagem 3" descr="Uma imagem contendo interior, chão, parede, equipamentos eletrônicos&#10;&#10;Descrição gerada automaticamente">
            <a:extLst>
              <a:ext uri="{FF2B5EF4-FFF2-40B4-BE49-F238E27FC236}">
                <a16:creationId xmlns:a16="http://schemas.microsoft.com/office/drawing/2014/main" xmlns="" id="{D9449B85-DF50-42AC-A91F-40ED23FC1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137" y="2159331"/>
            <a:ext cx="4204989" cy="2070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716393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787C5F48-BD5E-45DE-BFE5-838451ADE9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pt-BR" dirty="0"/>
              <a:t>Armazenamento secundário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61102C4E-A5A4-43A7-A4BD-3BF8D515F1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749323"/>
          </a:xfrm>
        </p:spPr>
        <p:txBody>
          <a:bodyPr>
            <a:normAutofit/>
          </a:bodyPr>
          <a:lstStyle/>
          <a:p>
            <a:pPr algn="just"/>
            <a:r>
              <a:rPr lang="pt-BR" dirty="0"/>
              <a:t>Espaço: grande quantidade de espaço disponível. </a:t>
            </a:r>
          </a:p>
          <a:p>
            <a:pPr algn="just"/>
            <a:r>
              <a:rPr lang="pt-BR" dirty="0"/>
              <a:t>Confiabilidade: altamente confiável.</a:t>
            </a:r>
          </a:p>
          <a:p>
            <a:pPr algn="just"/>
            <a:r>
              <a:rPr lang="pt-BR" dirty="0"/>
              <a:t>Conveniência: usuários autorizados podem localizar fácil e rapidamente dados armazenados no computador.</a:t>
            </a:r>
          </a:p>
          <a:p>
            <a:pPr algn="just"/>
            <a:r>
              <a:rPr lang="pt-BR" dirty="0"/>
              <a:t>Mídias relativamente baratas.</a:t>
            </a:r>
          </a:p>
          <a:p>
            <a:pPr algn="just"/>
            <a:r>
              <a:rPr lang="pt-BR" dirty="0"/>
              <a:t>Maior velocidade e conveniência para arquivar e recuperar dados.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71CEB49E-2C6C-427A-A5C1-16D90843A6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137" y="2159331"/>
            <a:ext cx="4204989" cy="23863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8476883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F341835-F13B-40D5-91C1-DBCAAC900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 anchor="t">
            <a:normAutofit/>
          </a:bodyPr>
          <a:lstStyle/>
          <a:p>
            <a:r>
              <a:rPr lang="pt-BR" dirty="0"/>
              <a:t>Mídias de armazenamento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EFCD24DC-6378-4716-83A5-6E00F4D007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89"/>
            <a:ext cx="3957349" cy="374932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/>
              <a:t>Cartão Perfurado</a:t>
            </a:r>
          </a:p>
          <a:p>
            <a:pPr>
              <a:lnSpc>
                <a:spcPct val="90000"/>
              </a:lnSpc>
            </a:pPr>
            <a:r>
              <a:rPr lang="pt-BR"/>
              <a:t>Fita Magnética</a:t>
            </a:r>
          </a:p>
          <a:p>
            <a:pPr>
              <a:lnSpc>
                <a:spcPct val="90000"/>
              </a:lnSpc>
            </a:pPr>
            <a:r>
              <a:rPr lang="pt-BR"/>
              <a:t>Memórias Flash</a:t>
            </a:r>
          </a:p>
          <a:p>
            <a:pPr>
              <a:lnSpc>
                <a:spcPct val="90000"/>
              </a:lnSpc>
            </a:pPr>
            <a:r>
              <a:rPr lang="pt-BR"/>
              <a:t>Disco Ótico</a:t>
            </a:r>
          </a:p>
          <a:p>
            <a:pPr lvl="1">
              <a:lnSpc>
                <a:spcPct val="90000"/>
              </a:lnSpc>
            </a:pPr>
            <a:r>
              <a:rPr lang="pt-BR"/>
              <a:t>CD-R, CD-RW, VCD</a:t>
            </a:r>
          </a:p>
          <a:p>
            <a:pPr lvl="1">
              <a:lnSpc>
                <a:spcPct val="90000"/>
              </a:lnSpc>
            </a:pPr>
            <a:r>
              <a:rPr lang="pt-BR"/>
              <a:t>DVD±R, DVD±RW</a:t>
            </a:r>
          </a:p>
          <a:p>
            <a:pPr>
              <a:lnSpc>
                <a:spcPct val="90000"/>
              </a:lnSpc>
            </a:pPr>
            <a:r>
              <a:rPr lang="pt-BR"/>
              <a:t>Disco Magnético</a:t>
            </a:r>
          </a:p>
          <a:p>
            <a:pPr lvl="1">
              <a:lnSpc>
                <a:spcPct val="90000"/>
              </a:lnSpc>
            </a:pPr>
            <a:r>
              <a:rPr lang="pt-BR"/>
              <a:t>Disco flexível 3½”</a:t>
            </a:r>
          </a:p>
          <a:p>
            <a:pPr lvl="1">
              <a:lnSpc>
                <a:spcPct val="90000"/>
              </a:lnSpc>
            </a:pPr>
            <a:r>
              <a:rPr lang="pt-BR"/>
              <a:t>Disco rígido</a:t>
            </a:r>
          </a:p>
          <a:p>
            <a:pPr lvl="1">
              <a:lnSpc>
                <a:spcPct val="90000"/>
              </a:lnSpc>
            </a:pPr>
            <a:r>
              <a:rPr lang="pt-BR"/>
              <a:t>Zip Disk</a:t>
            </a:r>
          </a:p>
        </p:txBody>
      </p:sp>
      <p:pic>
        <p:nvPicPr>
          <p:cNvPr id="4" name="Imagem 3" descr="Uma imagem contendo equipamentos eletrônicos&#10;&#10;Descrição gerada automaticamente">
            <a:extLst>
              <a:ext uri="{FF2B5EF4-FFF2-40B4-BE49-F238E27FC236}">
                <a16:creationId xmlns:a16="http://schemas.microsoft.com/office/drawing/2014/main" xmlns="" id="{8AC063CE-E669-4418-BC34-BB86E66D9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0323" y="2159331"/>
            <a:ext cx="3178617" cy="3750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8812339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ED527935-DC14-404A-A8EE-33AD1FD27A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Armazenamento remoto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8251F2EC-6AC5-4085-9A41-B0AF5D736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25248" y="2597410"/>
            <a:ext cx="4177030" cy="195798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xmlns="" id="{B1D7A095-74DF-4E67-A6D7-A3288507FC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636" y="1817905"/>
            <a:ext cx="5440536" cy="201662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xmlns="" id="{C312B59B-1EA5-47B9-AC6E-94E8131A6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4712" y="3347454"/>
            <a:ext cx="5440536" cy="171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35448743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D00466A-2CB2-4E27-A521-E59FA2C98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Exercícios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24CC0C06-026A-480F-89F5-2F2835195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pt-BR" dirty="0"/>
              <a:t>O que é hardware e software?</a:t>
            </a:r>
          </a:p>
          <a:p>
            <a:pPr>
              <a:buFont typeface="+mj-lt"/>
              <a:buAutoNum type="arabicPeriod"/>
            </a:pPr>
            <a:r>
              <a:rPr lang="pt-BR" dirty="0"/>
              <a:t>Qual memória é mais rápida, Cache ou RAM?</a:t>
            </a:r>
          </a:p>
          <a:p>
            <a:pPr>
              <a:buFont typeface="+mj-lt"/>
              <a:buAutoNum type="arabicPeriod"/>
            </a:pPr>
            <a:r>
              <a:rPr lang="pt-BR" dirty="0"/>
              <a:t>A memória RAM é uma memoria volátil, o que isso significa?</a:t>
            </a:r>
          </a:p>
          <a:p>
            <a:pPr>
              <a:buFont typeface="+mj-lt"/>
              <a:buAutoNum type="arabicPeriod"/>
            </a:pPr>
            <a:r>
              <a:rPr lang="pt-BR" dirty="0"/>
              <a:t>Cite 3 diferenças entre memória principal e secundaria.</a:t>
            </a:r>
          </a:p>
          <a:p>
            <a:pPr>
              <a:buFont typeface="+mj-lt"/>
              <a:buAutoNum type="arabicPeriod"/>
            </a:pPr>
            <a:r>
              <a:rPr lang="pt-BR" dirty="0"/>
              <a:t>Qual é a responsabilidade da CPU?</a:t>
            </a:r>
          </a:p>
          <a:p>
            <a:pPr>
              <a:buFont typeface="+mj-lt"/>
              <a:buAutoNum type="arabicPeriod"/>
            </a:pPr>
            <a:r>
              <a:rPr lang="pt-BR" dirty="0"/>
              <a:t>Cite 3 dispositivos de entrada.</a:t>
            </a:r>
          </a:p>
          <a:p>
            <a:pPr>
              <a:buFont typeface="+mj-lt"/>
              <a:buAutoNum type="arabicPeriod"/>
            </a:pPr>
            <a:r>
              <a:rPr lang="pt-BR" dirty="0"/>
              <a:t>Cite 3 dispositivos de saída.</a:t>
            </a:r>
          </a:p>
        </p:txBody>
      </p:sp>
    </p:spTree>
    <p:extLst>
      <p:ext uri="{BB962C8B-B14F-4D97-AF65-F5344CB8AC3E}">
        <p14:creationId xmlns:p14="http://schemas.microsoft.com/office/powerpoint/2010/main" xmlns="" val="4158638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687853E7-B44E-416F-A074-DB6E8BED4B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Hardware e software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12F13D45-EC24-462B-B3B3-C67F0E1097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796903"/>
            <a:ext cx="8596668" cy="461665"/>
          </a:xfrm>
        </p:spPr>
        <p:txBody>
          <a:bodyPr/>
          <a:lstStyle/>
          <a:p>
            <a:r>
              <a:rPr lang="pt-BR" dirty="0"/>
              <a:t>Um sistema de computador é integrado pelo seu hardware e seu software.</a:t>
            </a:r>
            <a:r>
              <a:rPr lang="pt-BR" b="1" dirty="0"/>
              <a:t>	</a:t>
            </a:r>
            <a:endParaRPr lang="pt-BR" dirty="0"/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xmlns="" id="{7128D4C2-5EFC-4947-A7F5-4C5C434425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xmlns="" r:embed="rId3"/>
              </a:ext>
            </a:extLst>
          </a:blip>
          <a:stretch>
            <a:fillRect/>
          </a:stretch>
        </p:blipFill>
        <p:spPr>
          <a:xfrm>
            <a:off x="199552" y="2637183"/>
            <a:ext cx="5073733" cy="3331679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xmlns="" id="{52210D09-F1AC-44CB-8568-724A6F4771C3}"/>
              </a:ext>
            </a:extLst>
          </p:cNvPr>
          <p:cNvSpPr txBox="1"/>
          <p:nvPr/>
        </p:nvSpPr>
        <p:spPr>
          <a:xfrm>
            <a:off x="757222" y="6017567"/>
            <a:ext cx="39583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Hardware é o que você chuta</a:t>
            </a:r>
          </a:p>
        </p:txBody>
      </p:sp>
      <p:pic>
        <p:nvPicPr>
          <p:cNvPr id="6" name="Picture 2" descr="xingar1.jpg (320×315)">
            <a:extLst>
              <a:ext uri="{FF2B5EF4-FFF2-40B4-BE49-F238E27FC236}">
                <a16:creationId xmlns:a16="http://schemas.microsoft.com/office/drawing/2014/main" xmlns="" id="{0105962E-0027-48F8-A654-F52C308C2B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5842588" y="2968487"/>
            <a:ext cx="3048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xmlns="" id="{069E556E-BC89-455C-9802-A31BC04C450A}"/>
              </a:ext>
            </a:extLst>
          </p:cNvPr>
          <p:cNvSpPr txBox="1"/>
          <p:nvPr/>
        </p:nvSpPr>
        <p:spPr>
          <a:xfrm>
            <a:off x="5459175" y="5998372"/>
            <a:ext cx="38148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Software é o que você xinga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xmlns="" id="{ED930524-5E49-4E66-8710-893BFB92A96A}"/>
              </a:ext>
            </a:extLst>
          </p:cNvPr>
          <p:cNvSpPr txBox="1"/>
          <p:nvPr/>
        </p:nvSpPr>
        <p:spPr>
          <a:xfrm>
            <a:off x="2638200" y="2219146"/>
            <a:ext cx="4887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Qual é a definição de hardware e software?</a:t>
            </a:r>
          </a:p>
        </p:txBody>
      </p:sp>
    </p:spTree>
    <p:extLst>
      <p:ext uri="{BB962C8B-B14F-4D97-AF65-F5344CB8AC3E}">
        <p14:creationId xmlns:p14="http://schemas.microsoft.com/office/powerpoint/2010/main" xmlns="" val="142289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9BCCA945-DAA4-432A-A294-9C01D501B6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Hardware e software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799EE969-9BC4-4E90-82EB-3D39C35CF1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Hardware: equipamento propriamente dito, e seus elementos básicos são: unidade central de processamento, memória principal e seus dispositivos de entrada e saída.</a:t>
            </a:r>
          </a:p>
          <a:p>
            <a:pPr algn="just"/>
            <a:r>
              <a:rPr lang="pt-BR" dirty="0"/>
              <a:t>Software: o software é </a:t>
            </a:r>
            <a:r>
              <a:rPr lang="pt-BR" dirty="0" err="1"/>
              <a:t>constituido</a:t>
            </a:r>
            <a:r>
              <a:rPr lang="pt-BR" dirty="0"/>
              <a:t> pelos programas que lhe permitem atender as necessidades dos usuários. Ele abriga programas fornecidos pelo fabricante do computador e programas desenvolvidos pelo usuário.</a:t>
            </a:r>
          </a:p>
        </p:txBody>
      </p:sp>
    </p:spTree>
    <p:extLst>
      <p:ext uri="{BB962C8B-B14F-4D97-AF65-F5344CB8AC3E}">
        <p14:creationId xmlns:p14="http://schemas.microsoft.com/office/powerpoint/2010/main" xmlns="" val="1847844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CD0C6A77-15A1-4B6D-977F-0C33B1C0C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Definição de computador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72A2B907-82DB-4E01-9A1E-6DC478483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4847742"/>
            <a:ext cx="8596668" cy="7903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dirty="0"/>
              <a:t>Conjunto de dispositivos eletrônicos interligados, que conseguem executar um determinado trabalho, orientado por um programa e em grande velocidade.</a:t>
            </a:r>
          </a:p>
        </p:txBody>
      </p:sp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xmlns="" id="{8DFB0731-5AA5-404A-8B71-47C992B2CCC7}"/>
              </a:ext>
            </a:extLst>
          </p:cNvPr>
          <p:cNvSpPr/>
          <p:nvPr/>
        </p:nvSpPr>
        <p:spPr>
          <a:xfrm>
            <a:off x="312599" y="1992233"/>
            <a:ext cx="2174822" cy="89255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Entrada</a:t>
            </a:r>
          </a:p>
        </p:txBody>
      </p:sp>
      <p:sp>
        <p:nvSpPr>
          <p:cNvPr id="6" name="Seta: para a Direita 5">
            <a:extLst>
              <a:ext uri="{FF2B5EF4-FFF2-40B4-BE49-F238E27FC236}">
                <a16:creationId xmlns:a16="http://schemas.microsoft.com/office/drawing/2014/main" xmlns="" id="{4393CA73-554D-4930-9777-DE8C97E561A6}"/>
              </a:ext>
            </a:extLst>
          </p:cNvPr>
          <p:cNvSpPr/>
          <p:nvPr/>
        </p:nvSpPr>
        <p:spPr>
          <a:xfrm>
            <a:off x="2619418" y="2062946"/>
            <a:ext cx="1018270" cy="7511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xmlns="" id="{8E13D1F9-9BE4-4C43-B8D1-488293DF43C9}"/>
              </a:ext>
            </a:extLst>
          </p:cNvPr>
          <p:cNvSpPr/>
          <p:nvPr/>
        </p:nvSpPr>
        <p:spPr>
          <a:xfrm>
            <a:off x="3769685" y="1992233"/>
            <a:ext cx="2174822" cy="89255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Processamento</a:t>
            </a:r>
          </a:p>
        </p:txBody>
      </p:sp>
      <p:sp>
        <p:nvSpPr>
          <p:cNvPr id="8" name="Seta: para a Direita 7">
            <a:extLst>
              <a:ext uri="{FF2B5EF4-FFF2-40B4-BE49-F238E27FC236}">
                <a16:creationId xmlns:a16="http://schemas.microsoft.com/office/drawing/2014/main" xmlns="" id="{EC170358-A24B-4B4A-A3EF-9F9BD376CA2C}"/>
              </a:ext>
            </a:extLst>
          </p:cNvPr>
          <p:cNvSpPr/>
          <p:nvPr/>
        </p:nvSpPr>
        <p:spPr>
          <a:xfrm>
            <a:off x="6076504" y="2062946"/>
            <a:ext cx="1018270" cy="75113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xmlns="" id="{FB159D6B-9CD4-4C07-8DF4-97CBF2BDE826}"/>
              </a:ext>
            </a:extLst>
          </p:cNvPr>
          <p:cNvSpPr/>
          <p:nvPr/>
        </p:nvSpPr>
        <p:spPr>
          <a:xfrm>
            <a:off x="7226771" y="1992233"/>
            <a:ext cx="2174822" cy="89255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Saída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xmlns="" id="{E1136425-7556-45C9-B938-F4C3639AB073}"/>
              </a:ext>
            </a:extLst>
          </p:cNvPr>
          <p:cNvSpPr txBox="1"/>
          <p:nvPr/>
        </p:nvSpPr>
        <p:spPr>
          <a:xfrm>
            <a:off x="903768" y="2834573"/>
            <a:ext cx="9142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Dados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xmlns="" id="{50AB28B1-B016-4E3E-98A1-75F28B045435}"/>
              </a:ext>
            </a:extLst>
          </p:cNvPr>
          <p:cNvSpPr txBox="1"/>
          <p:nvPr/>
        </p:nvSpPr>
        <p:spPr>
          <a:xfrm>
            <a:off x="7634450" y="2834573"/>
            <a:ext cx="152045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000" b="1" dirty="0"/>
              <a:t>Informação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xmlns="" id="{0BA24739-1190-4F68-829E-BD320E46F5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963" y="3239787"/>
            <a:ext cx="5553075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229557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animBg="1"/>
      <p:bldP spid="6" grpId="0" animBg="1"/>
      <p:bldP spid="7" grpId="0" animBg="1"/>
      <p:bldP spid="8" grpId="0" animBg="1"/>
      <p:bldP spid="9" grpId="0" animBg="1"/>
      <p:bldP spid="10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1F21E838-A92C-4CFB-A792-7B910A814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Computador digital</a:t>
            </a:r>
          </a:p>
        </p:txBody>
      </p:sp>
      <p:grpSp>
        <p:nvGrpSpPr>
          <p:cNvPr id="13" name="Agrupar 12">
            <a:extLst>
              <a:ext uri="{FF2B5EF4-FFF2-40B4-BE49-F238E27FC236}">
                <a16:creationId xmlns:a16="http://schemas.microsoft.com/office/drawing/2014/main" xmlns="" id="{CC817F62-0FB0-4947-93D1-10FC13525F57}"/>
              </a:ext>
            </a:extLst>
          </p:cNvPr>
          <p:cNvGrpSpPr/>
          <p:nvPr/>
        </p:nvGrpSpPr>
        <p:grpSpPr>
          <a:xfrm>
            <a:off x="406980" y="1460617"/>
            <a:ext cx="9137375" cy="3183403"/>
            <a:chOff x="1394789" y="1633333"/>
            <a:chExt cx="9137375" cy="3183403"/>
          </a:xfrm>
        </p:grpSpPr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xmlns="" id="{C1C8F008-BEAC-4D09-9538-8F5473035DAA}"/>
                </a:ext>
              </a:extLst>
            </p:cNvPr>
            <p:cNvSpPr/>
            <p:nvPr/>
          </p:nvSpPr>
          <p:spPr>
            <a:xfrm>
              <a:off x="4810538" y="1633333"/>
              <a:ext cx="2305878" cy="1205947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Unidade de memória</a:t>
              </a:r>
            </a:p>
          </p:txBody>
        </p:sp>
        <p:sp>
          <p:nvSpPr>
            <p:cNvPr id="5" name="Retângulo 4">
              <a:extLst>
                <a:ext uri="{FF2B5EF4-FFF2-40B4-BE49-F238E27FC236}">
                  <a16:creationId xmlns:a16="http://schemas.microsoft.com/office/drawing/2014/main" xmlns="" id="{9DB19EE6-CE2A-4CA8-AC48-C075B669A444}"/>
                </a:ext>
              </a:extLst>
            </p:cNvPr>
            <p:cNvSpPr/>
            <p:nvPr/>
          </p:nvSpPr>
          <p:spPr>
            <a:xfrm>
              <a:off x="1394789" y="3702519"/>
              <a:ext cx="2305878" cy="910260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Unidade de entrada de dados</a:t>
              </a:r>
            </a:p>
          </p:txBody>
        </p:sp>
        <p:sp>
          <p:nvSpPr>
            <p:cNvPr id="6" name="Retângulo 5">
              <a:extLst>
                <a:ext uri="{FF2B5EF4-FFF2-40B4-BE49-F238E27FC236}">
                  <a16:creationId xmlns:a16="http://schemas.microsoft.com/office/drawing/2014/main" xmlns="" id="{86EDA490-2739-4741-9E70-9D0468BF1803}"/>
                </a:ext>
              </a:extLst>
            </p:cNvPr>
            <p:cNvSpPr/>
            <p:nvPr/>
          </p:nvSpPr>
          <p:spPr>
            <a:xfrm>
              <a:off x="8226286" y="3702519"/>
              <a:ext cx="2305878" cy="910260"/>
            </a:xfrm>
            <a:prstGeom prst="rect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Unidade de saída de dados</a:t>
              </a:r>
            </a:p>
          </p:txBody>
        </p:sp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xmlns="" id="{78F667AF-3748-45C3-8BC8-61389141FDBB}"/>
                </a:ext>
              </a:extLst>
            </p:cNvPr>
            <p:cNvSpPr/>
            <p:nvPr/>
          </p:nvSpPr>
          <p:spPr>
            <a:xfrm>
              <a:off x="4419598" y="3498565"/>
              <a:ext cx="3087757" cy="1318171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0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Unidade de processamento</a:t>
              </a:r>
            </a:p>
            <a:p>
              <a:pPr algn="ctr"/>
              <a:endParaRPr lang="pt-BR" sz="2000" b="1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  <a:p>
              <a:pPr algn="ctr"/>
              <a:r>
                <a:rPr lang="pt-BR" sz="20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highlight>
                    <a:srgbClr val="00FF00"/>
                  </a:highlight>
                </a:rPr>
                <a:t>Microprocessador</a:t>
              </a:r>
            </a:p>
          </p:txBody>
        </p:sp>
        <p:sp>
          <p:nvSpPr>
            <p:cNvPr id="8" name="Seta: de Cima para Baixo 7">
              <a:extLst>
                <a:ext uri="{FF2B5EF4-FFF2-40B4-BE49-F238E27FC236}">
                  <a16:creationId xmlns:a16="http://schemas.microsoft.com/office/drawing/2014/main" xmlns="" id="{6E9ED1CA-5734-4140-B6D2-C84EAD1951AD}"/>
                </a:ext>
              </a:extLst>
            </p:cNvPr>
            <p:cNvSpPr/>
            <p:nvPr/>
          </p:nvSpPr>
          <p:spPr>
            <a:xfrm>
              <a:off x="5758067" y="2839281"/>
              <a:ext cx="410819" cy="589720"/>
            </a:xfrm>
            <a:prstGeom prst="up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9" name="Seta: para a Direita 8">
              <a:extLst>
                <a:ext uri="{FF2B5EF4-FFF2-40B4-BE49-F238E27FC236}">
                  <a16:creationId xmlns:a16="http://schemas.microsoft.com/office/drawing/2014/main" xmlns="" id="{F572B971-54E4-4ED9-B4B9-9392DBDA7D1A}"/>
                </a:ext>
              </a:extLst>
            </p:cNvPr>
            <p:cNvSpPr/>
            <p:nvPr/>
          </p:nvSpPr>
          <p:spPr>
            <a:xfrm>
              <a:off x="3756989" y="3922423"/>
              <a:ext cx="662609" cy="47045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10" name="Seta: para a Direita 9">
              <a:extLst>
                <a:ext uri="{FF2B5EF4-FFF2-40B4-BE49-F238E27FC236}">
                  <a16:creationId xmlns:a16="http://schemas.microsoft.com/office/drawing/2014/main" xmlns="" id="{EF5FEC90-AFFA-4E89-868E-50EE182835C9}"/>
                </a:ext>
              </a:extLst>
            </p:cNvPr>
            <p:cNvSpPr/>
            <p:nvPr/>
          </p:nvSpPr>
          <p:spPr>
            <a:xfrm>
              <a:off x="7563677" y="3922423"/>
              <a:ext cx="662609" cy="470453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  <p:sp>
        <p:nvSpPr>
          <p:cNvPr id="11" name="CaixaDeTexto 10">
            <a:extLst>
              <a:ext uri="{FF2B5EF4-FFF2-40B4-BE49-F238E27FC236}">
                <a16:creationId xmlns:a16="http://schemas.microsoft.com/office/drawing/2014/main" xmlns="" id="{BF0DF7FA-D485-4C76-BFCF-66CD21EB01ED}"/>
              </a:ext>
            </a:extLst>
          </p:cNvPr>
          <p:cNvSpPr txBox="1"/>
          <p:nvPr/>
        </p:nvSpPr>
        <p:spPr>
          <a:xfrm>
            <a:off x="3207164" y="4984628"/>
            <a:ext cx="33123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/>
              <a:t>Arquitetura de Von Neumann</a:t>
            </a: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xmlns="" id="{2A9A8C33-1D7C-4397-82E9-3875953ADBF6}"/>
              </a:ext>
            </a:extLst>
          </p:cNvPr>
          <p:cNvSpPr txBox="1"/>
          <p:nvPr/>
        </p:nvSpPr>
        <p:spPr>
          <a:xfrm>
            <a:off x="1060175" y="5301486"/>
            <a:ext cx="79987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Uma unidade central de processamento recebe informações através de uma unidade de entrada de dados, processa estas informações segundo as especificações de um programa armazenado em uma unidade de memória, e devolve os resultados através de uma unidade de saída de dados.</a:t>
            </a:r>
          </a:p>
        </p:txBody>
      </p:sp>
    </p:spTree>
    <p:extLst>
      <p:ext uri="{BB962C8B-B14F-4D97-AF65-F5344CB8AC3E}">
        <p14:creationId xmlns:p14="http://schemas.microsoft.com/office/powerpoint/2010/main" xmlns="" val="1290698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45B44131-0D04-4431-B779-457D4A484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Computador digital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xmlns="" id="{B15EC6A3-8B44-44AB-A193-7552D31FCC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4" y="1461878"/>
            <a:ext cx="7949007" cy="512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588591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xmlns="" id="{D42AE8C2-0964-4381-84D8-9B98FCC1D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Placa mãe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xmlns="" id="{2AD448F7-B49D-4848-9828-96C8135809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É uma grande placa de circuitos onde são encaixados os outros Componentes.</a:t>
            </a:r>
          </a:p>
        </p:txBody>
      </p:sp>
    </p:spTree>
    <p:extLst>
      <p:ext uri="{BB962C8B-B14F-4D97-AF65-F5344CB8AC3E}">
        <p14:creationId xmlns:p14="http://schemas.microsoft.com/office/powerpoint/2010/main" xmlns="" val="3413061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8">
            <a:extLst>
              <a:ext uri="{FF2B5EF4-FFF2-40B4-BE49-F238E27FC236}">
                <a16:creationId xmlns:a16="http://schemas.microsoft.com/office/drawing/2014/main" xmlns="" id="{609316A9-990D-4EC3-A671-70EE5C1493A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xmlns="" id="{9B0C6109-9159-49CA-AD7A-F9035539DB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xmlns="" id="{686F14F5-308C-4EB6-87AB-05DE9501B1A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xmlns="" id="{BA032363-A188-47C5-9D59-9B788809DCD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xmlns="" id="{2C4077DF-6BB9-4069-AD28-6B1664EBB06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xmlns="" id="{1D2B8B50-3419-41ED-9A9F-3CF9EEBBD3F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xmlns="" id="{5C640498-2E73-4FA2-BEB6-C3596A458C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xmlns="" id="{3240EEFC-4112-4C39-A816-C815774F6D6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xmlns="" id="{ADF362B0-03EA-4800-9FAA-9F128587E4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xmlns="" id="{0BA84559-2F4C-4795-9246-4C563F942D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xmlns="" id="{FA77A1AA-CA47-4A91-A0A1-0A8CE31A985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0" name="Rectangle 20">
            <a:extLst>
              <a:ext uri="{FF2B5EF4-FFF2-40B4-BE49-F238E27FC236}">
                <a16:creationId xmlns:a16="http://schemas.microsoft.com/office/drawing/2014/main" xmlns="" id="{03E8462A-FEBA-4848-81CC-3F8DA3E477BE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2109F83F-40FE-4DB3-84CC-09FB3340D06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xmlns="" id="{1DE492D7-C3C3-48FF-80C8-37021EA0262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Rectangle 23">
              <a:extLst>
                <a:ext uri="{FF2B5EF4-FFF2-40B4-BE49-F238E27FC236}">
                  <a16:creationId xmlns:a16="http://schemas.microsoft.com/office/drawing/2014/main" xmlns="" id="{0B30FF97-2E9A-490A-AED2-90BA2E0EC17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B6D53C7D-A312-47B6-A66A-230A19CFACA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2" name="Isosceles Triangle 26">
              <a:extLst>
                <a:ext uri="{FF2B5EF4-FFF2-40B4-BE49-F238E27FC236}">
                  <a16:creationId xmlns:a16="http://schemas.microsoft.com/office/drawing/2014/main" xmlns="" id="{9329D58C-0D2E-4A2B-AD6A-9CEE506784A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9D446EDE-C690-4461-8BF2-7634808FC8B4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28">
              <a:extLst>
                <a:ext uri="{FF2B5EF4-FFF2-40B4-BE49-F238E27FC236}">
                  <a16:creationId xmlns:a16="http://schemas.microsoft.com/office/drawing/2014/main" xmlns="" id="{323F3D34-6531-4AD7-A8C6-195A090281A1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B9B0AE3F-2350-435F-A9B0-C310BF87638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xmlns="" id="{4EFA655C-9E50-4C14-A89E-AD7B648E4E2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2" name="Isosceles Triangle 31">
              <a:extLst>
                <a:ext uri="{FF2B5EF4-FFF2-40B4-BE49-F238E27FC236}">
                  <a16:creationId xmlns:a16="http://schemas.microsoft.com/office/drawing/2014/main" xmlns="" id="{3E843863-7D25-4C01-9A17-E817CB6D998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xmlns="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44" name="Rectangle 33">
            <a:extLst>
              <a:ext uri="{FF2B5EF4-FFF2-40B4-BE49-F238E27FC236}">
                <a16:creationId xmlns:a16="http://schemas.microsoft.com/office/drawing/2014/main" xmlns="" id="{7941F9B1-B01B-4A84-89D9-B169AEB4E45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m 3" descr="Uma imagem contendo equipamentos eletrônicos&#10;&#10;Descrição gerada com alta confiança">
            <a:extLst>
              <a:ext uri="{FF2B5EF4-FFF2-40B4-BE49-F238E27FC236}">
                <a16:creationId xmlns:a16="http://schemas.microsoft.com/office/drawing/2014/main" xmlns="" id="{F7732E15-8FA1-4B06-900E-4580CD3025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812" y="1131994"/>
            <a:ext cx="6224252" cy="4590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261947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do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953</Words>
  <Application>Microsoft Office PowerPoint</Application>
  <PresentationFormat>Personalizar</PresentationFormat>
  <Paragraphs>108</Paragraphs>
  <Slides>29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29</vt:i4>
      </vt:variant>
    </vt:vector>
  </HeadingPairs>
  <TitlesOfParts>
    <vt:vector size="30" baseType="lpstr">
      <vt:lpstr>Facetado</vt:lpstr>
      <vt:lpstr>Componentes de um computador</vt:lpstr>
      <vt:lpstr>Objetivo da aula</vt:lpstr>
      <vt:lpstr>Hardware e software</vt:lpstr>
      <vt:lpstr>Hardware e software</vt:lpstr>
      <vt:lpstr>Definição de computador</vt:lpstr>
      <vt:lpstr>Computador digital</vt:lpstr>
      <vt:lpstr>Computador digital</vt:lpstr>
      <vt:lpstr>Placa mãe</vt:lpstr>
      <vt:lpstr>Slide 9</vt:lpstr>
      <vt:lpstr>Processador</vt:lpstr>
      <vt:lpstr>Processador</vt:lpstr>
      <vt:lpstr>Slide 12</vt:lpstr>
      <vt:lpstr>Memória</vt:lpstr>
      <vt:lpstr>Slide 14</vt:lpstr>
      <vt:lpstr>Slide 15</vt:lpstr>
      <vt:lpstr>Hierarquia de memória</vt:lpstr>
      <vt:lpstr>Hierarquia de memória</vt:lpstr>
      <vt:lpstr>Slide 18</vt:lpstr>
      <vt:lpstr>Barramento</vt:lpstr>
      <vt:lpstr>Dispositivos de entrada e saída</vt:lpstr>
      <vt:lpstr>Dispositivos de entrada e saída</vt:lpstr>
      <vt:lpstr>Dispositivos de entrada e saída</vt:lpstr>
      <vt:lpstr>Slide 23</vt:lpstr>
      <vt:lpstr>Dispositivos de entrada</vt:lpstr>
      <vt:lpstr>Dispositivos de saída</vt:lpstr>
      <vt:lpstr>Armazenamento secundário</vt:lpstr>
      <vt:lpstr>Mídias de armazenamento</vt:lpstr>
      <vt:lpstr>Armazenamento remoto</vt:lpstr>
      <vt:lpstr>Exercícios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Componentes de um computador</dc:title>
  <dc:creator>Rodolfo R Menardi</dc:creator>
  <cp:lastModifiedBy>Leo</cp:lastModifiedBy>
  <cp:revision>3</cp:revision>
  <dcterms:created xsi:type="dcterms:W3CDTF">2019-02-27T22:42:49Z</dcterms:created>
  <dcterms:modified xsi:type="dcterms:W3CDTF">2019-09-04T00:47:36Z</dcterms:modified>
</cp:coreProperties>
</file>